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0D7A-DEDA-46FE-969C-172E2098FE0A}" type="datetimeFigureOut">
              <a:rPr lang="sv-SE" smtClean="0"/>
              <a:t>2023-11-06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7DE7-D377-43DF-BFCF-CA084AECB1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338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0D7A-DEDA-46FE-969C-172E2098FE0A}" type="datetimeFigureOut">
              <a:rPr lang="sv-SE" smtClean="0"/>
              <a:t>2023-11-06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7DE7-D377-43DF-BFCF-CA084AECB1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685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0D7A-DEDA-46FE-969C-172E2098FE0A}" type="datetimeFigureOut">
              <a:rPr lang="sv-SE" smtClean="0"/>
              <a:t>2023-11-06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7DE7-D377-43DF-BFCF-CA084AECB1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59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0D7A-DEDA-46FE-969C-172E2098FE0A}" type="datetimeFigureOut">
              <a:rPr lang="sv-SE" smtClean="0"/>
              <a:t>2023-11-06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7DE7-D377-43DF-BFCF-CA084AECB1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954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0D7A-DEDA-46FE-969C-172E2098FE0A}" type="datetimeFigureOut">
              <a:rPr lang="sv-SE" smtClean="0"/>
              <a:t>2023-11-06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7DE7-D377-43DF-BFCF-CA084AECB1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688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0D7A-DEDA-46FE-969C-172E2098FE0A}" type="datetimeFigureOut">
              <a:rPr lang="sv-SE" smtClean="0"/>
              <a:t>2023-11-06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7DE7-D377-43DF-BFCF-CA084AECB1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115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0D7A-DEDA-46FE-969C-172E2098FE0A}" type="datetimeFigureOut">
              <a:rPr lang="sv-SE" smtClean="0"/>
              <a:t>2023-11-06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7DE7-D377-43DF-BFCF-CA084AECB1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992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0D7A-DEDA-46FE-969C-172E2098FE0A}" type="datetimeFigureOut">
              <a:rPr lang="sv-SE" smtClean="0"/>
              <a:t>2023-11-06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7DE7-D377-43DF-BFCF-CA084AECB1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249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0D7A-DEDA-46FE-969C-172E2098FE0A}" type="datetimeFigureOut">
              <a:rPr lang="sv-SE" smtClean="0"/>
              <a:t>2023-11-06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7DE7-D377-43DF-BFCF-CA084AECB1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250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0D7A-DEDA-46FE-969C-172E2098FE0A}" type="datetimeFigureOut">
              <a:rPr lang="sv-SE" smtClean="0"/>
              <a:t>2023-11-06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7DE7-D377-43DF-BFCF-CA084AECB1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9686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0D7A-DEDA-46FE-969C-172E2098FE0A}" type="datetimeFigureOut">
              <a:rPr lang="sv-SE" smtClean="0"/>
              <a:t>2023-11-06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7DE7-D377-43DF-BFCF-CA084AECB1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170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10D7A-DEDA-46FE-969C-172E2098FE0A}" type="datetimeFigureOut">
              <a:rPr lang="sv-SE" smtClean="0"/>
              <a:t>2023-11-06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97DE7-D377-43DF-BFCF-CA084AECB1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452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innehåll 9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336"/>
          <a:stretch/>
        </p:blipFill>
        <p:spPr>
          <a:xfrm>
            <a:off x="-36512" y="260648"/>
            <a:ext cx="3960000" cy="1950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ktangel med rundade hörn 12"/>
          <p:cNvSpPr/>
          <p:nvPr/>
        </p:nvSpPr>
        <p:spPr>
          <a:xfrm>
            <a:off x="5076056" y="4587294"/>
            <a:ext cx="3600400" cy="1728192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>
                <a:solidFill>
                  <a:schemeClr val="tx1"/>
                </a:solidFill>
                <a:latin typeface="Georgia" pitchFamily="18" charset="0"/>
              </a:rPr>
              <a:t>Välkommen till Smedgården i Långserud</a:t>
            </a:r>
          </a:p>
        </p:txBody>
      </p:sp>
      <p:sp>
        <p:nvSpPr>
          <p:cNvPr id="14" name="Rektangel med rundade hörn 13"/>
          <p:cNvSpPr/>
          <p:nvPr/>
        </p:nvSpPr>
        <p:spPr>
          <a:xfrm>
            <a:off x="143288" y="4581128"/>
            <a:ext cx="3600400" cy="1728192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Georgia" pitchFamily="18" charset="0"/>
              </a:rPr>
              <a:t>Ordförande i </a:t>
            </a:r>
          </a:p>
          <a:p>
            <a:pPr algn="ctr"/>
            <a:r>
              <a:rPr lang="sv-SE" sz="1400" dirty="0">
                <a:solidFill>
                  <a:schemeClr val="tx1"/>
                </a:solidFill>
                <a:latin typeface="Georgia" pitchFamily="18" charset="0"/>
              </a:rPr>
              <a:t>Smedgården Ekonomisk Förening </a:t>
            </a:r>
          </a:p>
          <a:p>
            <a:pPr algn="ctr"/>
            <a:endParaRPr lang="sv-SE" sz="1400" dirty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sv-SE" sz="1400" dirty="0">
                <a:solidFill>
                  <a:schemeClr val="tx1"/>
                </a:solidFill>
                <a:latin typeface="Georgia" pitchFamily="18" charset="0"/>
              </a:rPr>
              <a:t>Olle Danielsson</a:t>
            </a:r>
          </a:p>
          <a:p>
            <a:pPr algn="ctr"/>
            <a:r>
              <a:rPr lang="sv-SE" sz="1400" dirty="0">
                <a:solidFill>
                  <a:schemeClr val="tx1"/>
                </a:solidFill>
                <a:latin typeface="Georgia" pitchFamily="18" charset="0"/>
              </a:rPr>
              <a:t> mobiltelefon 070-576 74 68</a:t>
            </a:r>
          </a:p>
          <a:p>
            <a:pPr algn="ctr"/>
            <a:endParaRPr lang="sv-SE" sz="1400" dirty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sv-SE" sz="1400" dirty="0">
                <a:solidFill>
                  <a:schemeClr val="tx1"/>
                </a:solidFill>
                <a:latin typeface="Georgia" pitchFamily="18" charset="0"/>
              </a:rPr>
              <a:t>www.langserud.nu</a:t>
            </a:r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04" b="38616"/>
          <a:stretch/>
        </p:blipFill>
        <p:spPr>
          <a:xfrm>
            <a:off x="-36512" y="2420888"/>
            <a:ext cx="3960000" cy="1933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t="3637" r="9696" b="17441"/>
          <a:stretch/>
        </p:blipFill>
        <p:spPr>
          <a:xfrm>
            <a:off x="4694197" y="178643"/>
            <a:ext cx="4486315" cy="37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957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med rundade hörn 6"/>
          <p:cNvSpPr/>
          <p:nvPr/>
        </p:nvSpPr>
        <p:spPr>
          <a:xfrm>
            <a:off x="35950" y="44624"/>
            <a:ext cx="3815970" cy="2736304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400" dirty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sv-SE" sz="1400" dirty="0">
                <a:solidFill>
                  <a:schemeClr val="tx1"/>
                </a:solidFill>
                <a:latin typeface="Georgia" pitchFamily="18" charset="0"/>
              </a:rPr>
              <a:t>Under många år ”pratades” det om möjligheten för äldre att bo kvar i bygden. </a:t>
            </a:r>
          </a:p>
          <a:p>
            <a:r>
              <a:rPr lang="sv-SE" sz="1200" dirty="0">
                <a:solidFill>
                  <a:schemeClr val="tx1"/>
                </a:solidFill>
                <a:latin typeface="Georgia" pitchFamily="18" charset="0"/>
              </a:rPr>
              <a:t> </a:t>
            </a:r>
          </a:p>
          <a:p>
            <a:r>
              <a:rPr lang="sv-SE" sz="1400" dirty="0">
                <a:solidFill>
                  <a:schemeClr val="tx1"/>
                </a:solidFill>
                <a:latin typeface="Georgia" pitchFamily="18" charset="0"/>
              </a:rPr>
              <a:t>2003 slutade allt ”prat” och ett gäng med entusiaster och eldsjälar påbörjade ett projekt.</a:t>
            </a:r>
          </a:p>
          <a:p>
            <a:endParaRPr lang="sv-SE" sz="1200" dirty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sv-SE" sz="1400" dirty="0">
                <a:solidFill>
                  <a:schemeClr val="tx1"/>
                </a:solidFill>
                <a:latin typeface="Georgia" pitchFamily="18" charset="0"/>
              </a:rPr>
              <a:t>Målet för projektet blev att</a:t>
            </a:r>
          </a:p>
          <a:p>
            <a:pPr marL="285750" indent="-285750">
              <a:buFontTx/>
              <a:buChar char="-"/>
            </a:pPr>
            <a:r>
              <a:rPr lang="sv-SE" sz="1400" dirty="0">
                <a:solidFill>
                  <a:schemeClr val="tx1"/>
                </a:solidFill>
                <a:latin typeface="Georgia" pitchFamily="18" charset="0"/>
              </a:rPr>
              <a:t>bilda en ekonomisk förening öppen för alla.</a:t>
            </a:r>
          </a:p>
          <a:p>
            <a:pPr marL="285750" indent="-285750">
              <a:buFontTx/>
              <a:buChar char="-"/>
            </a:pPr>
            <a:r>
              <a:rPr lang="sv-SE" sz="1400" dirty="0">
                <a:solidFill>
                  <a:schemeClr val="tx1"/>
                </a:solidFill>
                <a:latin typeface="Georgia" pitchFamily="18" charset="0"/>
              </a:rPr>
              <a:t>låna pengar och bygga ett eget hus med lägenheter anpassade  till äldre. </a:t>
            </a:r>
          </a:p>
          <a:p>
            <a:endParaRPr lang="sv-SE" sz="1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Rektangel med rundade hörn 7"/>
          <p:cNvSpPr/>
          <p:nvPr/>
        </p:nvSpPr>
        <p:spPr>
          <a:xfrm>
            <a:off x="51046" y="2924944"/>
            <a:ext cx="3816000" cy="108012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Georgia" pitchFamily="18" charset="0"/>
              </a:rPr>
              <a:t>I början av juni 2007  flyttade de första hyresgästerna in på Smedgården.</a:t>
            </a:r>
          </a:p>
          <a:p>
            <a:pPr algn="ctr"/>
            <a:endParaRPr lang="sv-SE" sz="1000" dirty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sv-SE" sz="1600" dirty="0">
                <a:solidFill>
                  <a:schemeClr val="tx1"/>
                </a:solidFill>
                <a:latin typeface="Georgia" pitchFamily="18" charset="0"/>
              </a:rPr>
              <a:t>6 juni 2007 invigdes Smedgården.</a:t>
            </a:r>
          </a:p>
        </p:txBody>
      </p:sp>
      <p:sp>
        <p:nvSpPr>
          <p:cNvPr id="9" name="Rektangel med rundade hörn 8"/>
          <p:cNvSpPr/>
          <p:nvPr/>
        </p:nvSpPr>
        <p:spPr>
          <a:xfrm>
            <a:off x="5292534" y="1988840"/>
            <a:ext cx="3815969" cy="4752528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>
                <a:solidFill>
                  <a:schemeClr val="tx1"/>
                </a:solidFill>
                <a:latin typeface="Georgia" pitchFamily="18" charset="0"/>
              </a:rPr>
              <a:t>På Smedgården finns 12 hyreslägenheter. </a:t>
            </a:r>
          </a:p>
          <a:p>
            <a:endParaRPr lang="sv-SE" sz="1050" dirty="0">
              <a:solidFill>
                <a:schemeClr val="tx1"/>
              </a:solidFill>
              <a:latin typeface="Georgia" pitchFamily="18" charset="0"/>
            </a:endParaRPr>
          </a:p>
          <a:p>
            <a:endParaRPr lang="sv-SE" sz="400" dirty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sv-SE" sz="1300" dirty="0">
                <a:solidFill>
                  <a:schemeClr val="tx1"/>
                </a:solidFill>
                <a:latin typeface="Georgia" pitchFamily="18" charset="0"/>
              </a:rPr>
              <a:t>Elva lägenheter hyrs ut till privatpersoner </a:t>
            </a:r>
          </a:p>
          <a:p>
            <a:r>
              <a:rPr lang="sv-SE" sz="1300" dirty="0">
                <a:solidFill>
                  <a:schemeClr val="tx1"/>
                </a:solidFill>
                <a:latin typeface="Georgia" pitchFamily="18" charset="0"/>
              </a:rPr>
              <a:t>Hyran per månad 2023 är  6 305 kr</a:t>
            </a:r>
          </a:p>
          <a:p>
            <a:endParaRPr lang="sv-SE" sz="900" dirty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sv-SE" sz="1300" dirty="0">
                <a:solidFill>
                  <a:schemeClr val="tx1"/>
                </a:solidFill>
                <a:latin typeface="Georgia" pitchFamily="18" charset="0"/>
              </a:rPr>
              <a:t>En lägenhet hyrs av </a:t>
            </a:r>
            <a:r>
              <a:rPr lang="sv-SE" sz="1300" dirty="0" err="1">
                <a:solidFill>
                  <a:schemeClr val="tx1"/>
                </a:solidFill>
                <a:latin typeface="Georgia" pitchFamily="18" charset="0"/>
              </a:rPr>
              <a:t>Långseruds</a:t>
            </a:r>
            <a:r>
              <a:rPr lang="sv-SE" sz="1300" dirty="0">
                <a:solidFill>
                  <a:schemeClr val="tx1"/>
                </a:solidFill>
                <a:latin typeface="Georgia" pitchFamily="18" charset="0"/>
              </a:rPr>
              <a:t> Friskola, som bedriver förskola där. </a:t>
            </a:r>
          </a:p>
          <a:p>
            <a:endParaRPr lang="sv-SE" sz="900" dirty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sv-SE" sz="1300" dirty="0">
                <a:solidFill>
                  <a:schemeClr val="tx1"/>
                </a:solidFill>
                <a:latin typeface="Georgia" pitchFamily="18" charset="0"/>
              </a:rPr>
              <a:t>I samlingslokalen finns möjlighet  till gemensam lunch under vardagar. </a:t>
            </a:r>
          </a:p>
          <a:p>
            <a:r>
              <a:rPr lang="sv-SE" sz="1300" dirty="0">
                <a:solidFill>
                  <a:schemeClr val="tx1"/>
                </a:solidFill>
                <a:latin typeface="Georgia" pitchFamily="18" charset="0"/>
              </a:rPr>
              <a:t>Levereras från Friskolans restaurang ”Skafferiet”.</a:t>
            </a:r>
          </a:p>
          <a:p>
            <a:endParaRPr lang="sv-SE" sz="900" dirty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sv-SE" sz="1300" dirty="0">
                <a:solidFill>
                  <a:schemeClr val="tx1"/>
                </a:solidFill>
                <a:latin typeface="Georgia" pitchFamily="18" charset="0"/>
              </a:rPr>
              <a:t>Samlingslokalen hyrs ut till  möten och andra evenemang.</a:t>
            </a:r>
          </a:p>
          <a:p>
            <a:endParaRPr lang="sv-SE" sz="900" dirty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sv-SE" sz="1300" i="1" dirty="0">
                <a:solidFill>
                  <a:schemeClr val="tx1"/>
                </a:solidFill>
                <a:latin typeface="Georgia" pitchFamily="18" charset="0"/>
              </a:rPr>
              <a:t>Mer info:                                             Margareta Bäckström 073 – 087 41 55</a:t>
            </a:r>
          </a:p>
          <a:p>
            <a:r>
              <a:rPr lang="sv-SE" sz="1300" i="1" dirty="0">
                <a:solidFill>
                  <a:schemeClr val="tx1"/>
                </a:solidFill>
                <a:latin typeface="Georgia" pitchFamily="18" charset="0"/>
              </a:rPr>
              <a:t>Olle Danielsson 070 – 576 74 68</a:t>
            </a:r>
          </a:p>
        </p:txBody>
      </p:sp>
      <p:sp>
        <p:nvSpPr>
          <p:cNvPr id="10" name="Rektangel med rundade hörn 9"/>
          <p:cNvSpPr/>
          <p:nvPr/>
        </p:nvSpPr>
        <p:spPr>
          <a:xfrm>
            <a:off x="5292535" y="44624"/>
            <a:ext cx="3815969" cy="1789139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400" dirty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sv-SE" sz="1400" dirty="0">
                <a:solidFill>
                  <a:schemeClr val="tx1"/>
                </a:solidFill>
                <a:latin typeface="Georgia" pitchFamily="18" charset="0"/>
              </a:rPr>
              <a:t>Smedgården ekonomisk förening bildades 10 sep 2003.</a:t>
            </a:r>
          </a:p>
          <a:p>
            <a:endParaRPr lang="sv-SE" sz="800" dirty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sv-SE" sz="1400" dirty="0">
                <a:solidFill>
                  <a:schemeClr val="tx1"/>
                </a:solidFill>
                <a:latin typeface="Georgia" pitchFamily="18" charset="0"/>
              </a:rPr>
              <a:t>Medlemsinsatsen är    </a:t>
            </a:r>
            <a:r>
              <a:rPr lang="sv-SE" sz="1600" dirty="0">
                <a:solidFill>
                  <a:schemeClr val="tx1"/>
                </a:solidFill>
                <a:latin typeface="Georgia" pitchFamily="18" charset="0"/>
              </a:rPr>
              <a:t>500 kr  </a:t>
            </a:r>
            <a:r>
              <a:rPr lang="sv-SE" sz="1400" dirty="0">
                <a:solidFill>
                  <a:schemeClr val="tx1"/>
                </a:solidFill>
                <a:latin typeface="Georgia" pitchFamily="18" charset="0"/>
              </a:rPr>
              <a:t>per andel    och betalas in på     </a:t>
            </a:r>
          </a:p>
          <a:p>
            <a:pPr algn="ctr"/>
            <a:endParaRPr lang="sv-SE" sz="800" dirty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sv-SE" sz="1600" dirty="0">
                <a:solidFill>
                  <a:schemeClr val="tx1"/>
                </a:solidFill>
                <a:latin typeface="Georgia" pitchFamily="18" charset="0"/>
              </a:rPr>
              <a:t>BG   5531-8968</a:t>
            </a:r>
          </a:p>
          <a:p>
            <a:endParaRPr lang="sv-SE" sz="400" i="1" dirty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sv-SE" sz="1200" i="1" dirty="0">
                <a:solidFill>
                  <a:schemeClr val="tx1"/>
                </a:solidFill>
                <a:latin typeface="Georgia" pitchFamily="18" charset="0"/>
              </a:rPr>
              <a:t>Högst antal andelar per person/förening är 10</a:t>
            </a:r>
            <a:endParaRPr lang="sv-SE" sz="1100" i="1" dirty="0">
              <a:solidFill>
                <a:schemeClr val="tx1"/>
              </a:solidFill>
              <a:latin typeface="Georgia" pitchFamily="18" charset="0"/>
            </a:endParaRPr>
          </a:p>
          <a:p>
            <a:endParaRPr lang="sv-SE" sz="1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Rektangel med rundade hörn 10"/>
          <p:cNvSpPr/>
          <p:nvPr/>
        </p:nvSpPr>
        <p:spPr>
          <a:xfrm>
            <a:off x="51046" y="4149080"/>
            <a:ext cx="3816000" cy="1368152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sv-SE" sz="1400" dirty="0">
              <a:latin typeface="Georgia" pitchFamily="18" charset="0"/>
            </a:endParaRPr>
          </a:p>
          <a:p>
            <a:endParaRPr lang="sv-SE" sz="1400" dirty="0">
              <a:latin typeface="Georgia" pitchFamily="18" charset="0"/>
            </a:endParaRPr>
          </a:p>
          <a:p>
            <a:r>
              <a:rPr lang="sv-SE" sz="1400" dirty="0">
                <a:latin typeface="Georgia" pitchFamily="18" charset="0"/>
              </a:rPr>
              <a:t>2010 förvärvade Smedgården ek. förening byggnaderna vid skolan. Från 2011 hyrs lokalerna ut till Långseruds Friskola som bedriver Förskola, Grundskola, Fritids och skolrestaurangen ”Skafferiet”.</a:t>
            </a:r>
          </a:p>
          <a:p>
            <a:endParaRPr lang="sv-SE" sz="1400" dirty="0">
              <a:latin typeface="Georgia" pitchFamily="18" charset="0"/>
            </a:endParaRPr>
          </a:p>
          <a:p>
            <a:endParaRPr lang="sv-SE" sz="1400" dirty="0">
              <a:latin typeface="Georgia" pitchFamily="18" charset="0"/>
            </a:endParaRPr>
          </a:p>
        </p:txBody>
      </p:sp>
      <p:sp>
        <p:nvSpPr>
          <p:cNvPr id="12" name="Rektangel med rundade hörn 11"/>
          <p:cNvSpPr/>
          <p:nvPr/>
        </p:nvSpPr>
        <p:spPr>
          <a:xfrm>
            <a:off x="35496" y="5661248"/>
            <a:ext cx="3816000" cy="108012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400" dirty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sv-SE" sz="1400" dirty="0">
                <a:solidFill>
                  <a:schemeClr val="tx1"/>
                </a:solidFill>
                <a:latin typeface="Georgia" pitchFamily="18" charset="0"/>
              </a:rPr>
              <a:t>Smedgården ek förening har en person anställd och tillhandahåller en del service för boende. </a:t>
            </a:r>
          </a:p>
          <a:p>
            <a:endParaRPr lang="sv-SE" sz="16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32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251</Words>
  <Application>Microsoft Office PowerPoint</Application>
  <PresentationFormat>Bildspel på skärmen (4:3)</PresentationFormat>
  <Paragraphs>47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Georgia</vt:lpstr>
      <vt:lpstr>Office-tema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Siv</dc:creator>
  <cp:lastModifiedBy>Margareta Bäckström</cp:lastModifiedBy>
  <cp:revision>41</cp:revision>
  <cp:lastPrinted>2016-02-28T17:14:25Z</cp:lastPrinted>
  <dcterms:created xsi:type="dcterms:W3CDTF">2012-02-12T13:45:54Z</dcterms:created>
  <dcterms:modified xsi:type="dcterms:W3CDTF">2023-11-06T21:13:13Z</dcterms:modified>
</cp:coreProperties>
</file>